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68" r:id="rId3"/>
    <p:sldId id="270" r:id="rId4"/>
    <p:sldId id="264" r:id="rId5"/>
    <p:sldId id="263" r:id="rId6"/>
    <p:sldId id="261" r:id="rId7"/>
    <p:sldId id="260" r:id="rId8"/>
    <p:sldId id="267" r:id="rId9"/>
    <p:sldId id="269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rtney cowper" initials="cc" lastIdx="2" clrIdx="0">
    <p:extLst>
      <p:ext uri="{19B8F6BF-5375-455C-9EA6-DF929625EA0E}">
        <p15:presenceInfo xmlns:p15="http://schemas.microsoft.com/office/powerpoint/2012/main" userId="c55062bcd1b1ae7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6" autoAdjust="0"/>
    <p:restoredTop sz="94660"/>
  </p:normalViewPr>
  <p:slideViewPr>
    <p:cSldViewPr snapToGrid="0">
      <p:cViewPr varScale="1">
        <p:scale>
          <a:sx n="72" d="100"/>
          <a:sy n="72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/>
              <a:t>S.Q.U.I.D.S</a:t>
            </a:r>
            <a:br>
              <a:rPr lang="en-US" sz="8000"/>
            </a:br>
            <a:r>
              <a:rPr lang="en-US" sz="5400"/>
              <a:t>Where They Now?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Courtney cowper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1418248"/>
            <a:ext cx="10058400" cy="486752"/>
          </a:xfrm>
        </p:spPr>
        <p:txBody>
          <a:bodyPr anchor="ctr">
            <a:normAutofit fontScale="90000"/>
          </a:bodyPr>
          <a:lstStyle/>
          <a:p>
            <a:pPr marL="457200" lvl="0" indent="-457200">
              <a:buFont typeface="Wingdings" panose="05000000000000000000" pitchFamily="2" charset="2"/>
              <a:buChar char="v"/>
            </a:pPr>
            <a:r>
              <a:rPr lang="en-US" sz="2800" i="1" dirty="0">
                <a:solidFill>
                  <a:srgbClr val="FFFFFF"/>
                </a:solidFill>
              </a:rPr>
              <a:t>China leverages subsidies and under-reporting to gain competitive advantage, while threatening a shared marine resource. </a:t>
            </a:r>
            <a:br>
              <a:rPr lang="en-US" sz="2800" i="1" dirty="0">
                <a:solidFill>
                  <a:srgbClr val="FFFFFF"/>
                </a:solidFill>
              </a:rPr>
            </a:br>
            <a:br>
              <a:rPr lang="en-US" sz="2800" i="1" dirty="0">
                <a:solidFill>
                  <a:srgbClr val="FFFFFF"/>
                </a:solidFill>
              </a:rPr>
            </a:br>
            <a:br>
              <a:rPr lang="en-US" sz="2800" i="1" dirty="0">
                <a:solidFill>
                  <a:srgbClr val="FFFFFF"/>
                </a:solidFill>
              </a:rPr>
            </a:br>
            <a:endParaRPr lang="en-US" sz="2800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93B416-F644-47DD-A629-44F01617E680}"/>
              </a:ext>
            </a:extLst>
          </p:cNvPr>
          <p:cNvSpPr txBox="1"/>
          <p:nvPr/>
        </p:nvSpPr>
        <p:spPr>
          <a:xfrm>
            <a:off x="1066783" y="2567226"/>
            <a:ext cx="98794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500" i="1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China squid fishing will expand to the East, while maintaining aggressive behavior, and secretive tactics…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585F7D-A64B-4EA6-9CF5-D37583287EB2}"/>
              </a:ext>
            </a:extLst>
          </p:cNvPr>
          <p:cNvSpPr txBox="1"/>
          <p:nvPr/>
        </p:nvSpPr>
        <p:spPr>
          <a:xfrm>
            <a:off x="3379305" y="5276671"/>
            <a:ext cx="8812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>
                    <a:lumMod val="95000"/>
                  </a:schemeClr>
                </a:solidFill>
                <a:latin typeface="Biome" panose="020B0502040204020203" pitchFamily="34" charset="0"/>
                <a:cs typeface="Biome" panose="020B0502040204020203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2FD010D-E789-4482-B4DB-26DE9988201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2FD81B-DAAB-41B2-92D4-8C57DAFA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5985164"/>
            <a:ext cx="10113645" cy="609600"/>
          </a:xfrm>
        </p:spPr>
        <p:txBody>
          <a:bodyPr/>
          <a:lstStyle/>
          <a:p>
            <a:r>
              <a:rPr lang="en-US" dirty="0"/>
              <a:t>Can we quantify the impact of  illegal, unreported and unregulated fishing?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FAD04-0C78-4CC5-8E71-DF6693EA6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A fishing fleet departs harbour after the summer fishing moratorium in Zhoushan, Zhejiang province">
            <a:extLst>
              <a:ext uri="{FF2B5EF4-FFF2-40B4-BE49-F238E27FC236}">
                <a16:creationId xmlns:a16="http://schemas.microsoft.com/office/drawing/2014/main" id="{B1C7DBD9-4A2C-4E55-BC2D-5D7B061E7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5063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054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464143-1737-4EF1-9FE0-7C0967725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456567"/>
            <a:ext cx="12249910" cy="7022479"/>
          </a:xfrm>
          <a:prstGeom prst="rect">
            <a:avLst/>
          </a:prstGeom>
          <a:noFill/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7B625C0-DDD2-46AE-9210-8FC8DF793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r>
              <a:rPr lang="en-US" dirty="0"/>
              <a:t>Data compiled from 2018 FAO reported wild catch</a:t>
            </a:r>
          </a:p>
        </p:txBody>
      </p:sp>
    </p:spTree>
    <p:extLst>
      <p:ext uri="{BB962C8B-B14F-4D97-AF65-F5344CB8AC3E}">
        <p14:creationId xmlns:p14="http://schemas.microsoft.com/office/powerpoint/2010/main" val="2886300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98BB3-0153-4762-92CF-F8FC4B9C8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365" y="596384"/>
            <a:ext cx="10058400" cy="55852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Methodology </a:t>
            </a:r>
          </a:p>
        </p:txBody>
      </p:sp>
      <p:pic>
        <p:nvPicPr>
          <p:cNvPr id="1026" name="Picture 2" descr="fao-logo - True Nature Foundation">
            <a:extLst>
              <a:ext uri="{FF2B5EF4-FFF2-40B4-BE49-F238E27FC236}">
                <a16:creationId xmlns:a16="http://schemas.microsoft.com/office/drawing/2014/main" id="{C33B6627-F5EA-4838-A114-3061A732B8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688364" cy="600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lobal Fishing Watch | LinkedIn">
            <a:extLst>
              <a:ext uri="{FF2B5EF4-FFF2-40B4-BE49-F238E27FC236}">
                <a16:creationId xmlns:a16="http://schemas.microsoft.com/office/drawing/2014/main" id="{DB71CD8A-3A79-4476-BC2F-366FC8CD301D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8" y="650792"/>
            <a:ext cx="1253490" cy="727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41C70D-F969-4E17-902D-1AA5B0045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55" y="92267"/>
            <a:ext cx="688364" cy="558525"/>
          </a:xfrm>
          <a:prstGeom prst="rect">
            <a:avLst/>
          </a:prstGeom>
        </p:spPr>
      </p:pic>
      <p:pic>
        <p:nvPicPr>
          <p:cNvPr id="9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AC80B7C5-8198-4514-9CB3-D3F70A5895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28" y="1428831"/>
            <a:ext cx="6554472" cy="5115177"/>
          </a:xfrm>
          <a:prstGeom prst="rect">
            <a:avLst/>
          </a:prstGeom>
        </p:spPr>
      </p:pic>
      <p:pic>
        <p:nvPicPr>
          <p:cNvPr id="3074" name="Picture 2" descr="Infographic: How Climate Change Affects the Ocean">
            <a:extLst>
              <a:ext uri="{FF2B5EF4-FFF2-40B4-BE49-F238E27FC236}">
                <a16:creationId xmlns:a16="http://schemas.microsoft.com/office/drawing/2014/main" id="{BE79B938-BA3D-4629-8FCA-BC5155EFD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4329" y="1428831"/>
            <a:ext cx="5657671" cy="511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11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capture&#10;&#10;Description automatically generated with low confidence">
            <a:extLst>
              <a:ext uri="{FF2B5EF4-FFF2-40B4-BE49-F238E27FC236}">
                <a16:creationId xmlns:a16="http://schemas.microsoft.com/office/drawing/2014/main" id="{3FCD7042-D3F0-48E0-A54B-390530074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22" y="0"/>
            <a:ext cx="11896578" cy="635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30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2E502B97-54C5-4BBD-B89F-4FDC8BE65B0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1" b="10821"/>
          <a:stretch>
            <a:fillRect/>
          </a:stretch>
        </p:blipFill>
        <p:spPr>
          <a:xfrm>
            <a:off x="15" y="-1"/>
            <a:ext cx="12191985" cy="517691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5D65CEE-2B50-4B0A-8C84-53E175BDA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5317001"/>
            <a:ext cx="10113645" cy="609600"/>
          </a:xfrm>
        </p:spPr>
        <p:txBody>
          <a:bodyPr/>
          <a:lstStyle/>
          <a:p>
            <a:r>
              <a:rPr lang="en-US" dirty="0"/>
              <a:t>Projected fishing effort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5DB1BE-FEAE-442C-A299-B3F67B1187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6066692"/>
            <a:ext cx="10113264" cy="609600"/>
          </a:xfrm>
        </p:spPr>
        <p:txBody>
          <a:bodyPr/>
          <a:lstStyle/>
          <a:p>
            <a:r>
              <a:rPr lang="en-US" dirty="0"/>
              <a:t>Chinese fishing effort of squid jigging vessels from 2012 to 2018 in blue, forecasted effort in orange.</a:t>
            </a:r>
          </a:p>
        </p:txBody>
      </p:sp>
    </p:spTree>
    <p:extLst>
      <p:ext uri="{BB962C8B-B14F-4D97-AF65-F5344CB8AC3E}">
        <p14:creationId xmlns:p14="http://schemas.microsoft.com/office/powerpoint/2010/main" val="4067909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76DF-5194-42C5-ADE2-E6CF02704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41" y="286603"/>
            <a:ext cx="11901267" cy="1450757"/>
          </a:xfrm>
        </p:spPr>
        <p:txBody>
          <a:bodyPr/>
          <a:lstStyle/>
          <a:p>
            <a:r>
              <a:rPr lang="en-US" dirty="0"/>
              <a:t>Total catch of squid in the next 5 years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2D5B5C89-9C64-4622-A8D3-0891F47A2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474" y="2173897"/>
            <a:ext cx="12290474" cy="4397500"/>
          </a:xfrm>
        </p:spPr>
      </p:pic>
    </p:spTree>
    <p:extLst>
      <p:ext uri="{BB962C8B-B14F-4D97-AF65-F5344CB8AC3E}">
        <p14:creationId xmlns:p14="http://schemas.microsoft.com/office/powerpoint/2010/main" val="1246785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9877D-FF45-42A0-9EA4-A8AC68887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6" name="Content Placeholder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64C6EC3-5DF0-4F10-85EE-C96A402D70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045060" cy="3429000"/>
          </a:xfrm>
        </p:spPr>
      </p:pic>
      <p:pic>
        <p:nvPicPr>
          <p:cNvPr id="8" name="Content Placeholder 7" descr="A picture containing text, wave, colorful&#10;&#10;Description automatically generated">
            <a:extLst>
              <a:ext uri="{FF2B5EF4-FFF2-40B4-BE49-F238E27FC236}">
                <a16:creationId xmlns:a16="http://schemas.microsoft.com/office/drawing/2014/main" id="{D6B6EE75-6EF3-4E28-9E36-ADD62EB28A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060" y="0"/>
            <a:ext cx="6042992" cy="3429000"/>
          </a:xfrm>
        </p:spPr>
      </p:pic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065528F-7649-46C4-AC53-7A367D2BE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2041"/>
            <a:ext cx="12192000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0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D730D67B-679D-4D87-A84B-8C6150242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57262" y="0"/>
            <a:ext cx="6303817" cy="347024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1B00C75E-1171-4503-9694-0A4BF77EA6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921" y="251791"/>
            <a:ext cx="3830111" cy="644055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endParaRPr kumimoji="0" lang="en-US" altLang="en-US" sz="2200" b="0" i="0" u="none" strike="noStrike" kern="1200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+mn-ea"/>
              <a:cs typeface="+mn-cs"/>
            </a:endParaRPr>
          </a:p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r>
              <a:rPr kumimoji="0" lang="en-US" altLang="en-US" sz="2200" b="0" i="0" u="none" strike="noStrike" kern="1200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China provided $6.5 billion in subsidies to its fishing industry in 2013. In 2018, it was estimated to be 7.2 billion.</a:t>
            </a:r>
          </a:p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r>
              <a:rPr kumimoji="0" lang="en-US" altLang="en-US" sz="2200" b="0" i="0" u="none" strike="noStrike" kern="1200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Most of China's fishery subsidies, 94 percent, are fuel subsidies</a:t>
            </a:r>
          </a:p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r>
              <a:rPr kumimoji="0" lang="en-US" altLang="en-US" sz="2200" b="0" i="0" u="none" strike="noStrike" kern="1200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About 95 percent of China's fishery subsidies were harmful to sustainability.</a:t>
            </a:r>
            <a:endParaRPr lang="en-US" altLang="en-US" sz="22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r>
              <a:rPr lang="en-US" sz="2200" b="0" i="0" kern="1200" dirty="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China's growing domestic consumption is slated to account for 38 percent of global </a:t>
            </a:r>
            <a:r>
              <a:rPr lang="en-US" sz="2100" b="0" i="0" kern="1200" dirty="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consumption by 2030</a:t>
            </a:r>
            <a:endParaRPr kumimoji="0" lang="en-US" altLang="en-US" sz="1100" b="0" i="0" u="none" strike="noStrike" kern="1200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+mn-ea"/>
              <a:cs typeface="+mn-cs"/>
            </a:endParaRPr>
          </a:p>
          <a:p>
            <a:pPr marR="0" eaLnBrk="1" fontAlgn="base" hangingPunct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tabLst/>
            </a:pPr>
            <a:endParaRPr kumimoji="0" lang="en-US" altLang="en-US" sz="600" b="0" i="0" u="none" strike="noStrike" kern="1200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E04D20-F741-46FB-9F07-2FEC8EF562B9}"/>
              </a:ext>
            </a:extLst>
          </p:cNvPr>
          <p:cNvSpPr txBox="1"/>
          <p:nvPr/>
        </p:nvSpPr>
        <p:spPr>
          <a:xfrm>
            <a:off x="1802296" y="2862469"/>
            <a:ext cx="949662" cy="508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43A8083-AAEE-44B0-B11E-1791DECF3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7127" y="3530259"/>
            <a:ext cx="6443952" cy="3064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85698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{385E7A21-4504-45C9-BD0E-9CE3E757D85B}tf56160789_win32</Template>
  <TotalTime>7359</TotalTime>
  <Words>177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Biome</vt:lpstr>
      <vt:lpstr>Bookman Old Style</vt:lpstr>
      <vt:lpstr>Calibri</vt:lpstr>
      <vt:lpstr>Franklin Gothic Book</vt:lpstr>
      <vt:lpstr>Wingdings</vt:lpstr>
      <vt:lpstr>1_RetrospectVTI</vt:lpstr>
      <vt:lpstr>S.Q.U.I.D.S Where They Now?</vt:lpstr>
      <vt:lpstr>Can we quantify the impact of  illegal, unreported and unregulated fishing?</vt:lpstr>
      <vt:lpstr>PowerPoint Presentation</vt:lpstr>
      <vt:lpstr>Methodology </vt:lpstr>
      <vt:lpstr>PowerPoint Presentation</vt:lpstr>
      <vt:lpstr>Projected fishing effort</vt:lpstr>
      <vt:lpstr>Total catch of squid in the next 5 years</vt:lpstr>
      <vt:lpstr>PowerPoint Presentation</vt:lpstr>
      <vt:lpstr>PowerPoint Presentation</vt:lpstr>
      <vt:lpstr>China leverages subsidies and under-reporting to gain competitive advantage, while threatening a shared marine resource.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S.Q.U.I.D.S Where They Now?</dc:title>
  <dc:creator>courtney cowper</dc:creator>
  <cp:lastModifiedBy>courtney cowper</cp:lastModifiedBy>
  <cp:revision>25</cp:revision>
  <dcterms:created xsi:type="dcterms:W3CDTF">2021-05-04T00:00:08Z</dcterms:created>
  <dcterms:modified xsi:type="dcterms:W3CDTF">2021-05-11T01:50:42Z</dcterms:modified>
</cp:coreProperties>
</file>

<file path=docProps/thumbnail.jpeg>
</file>